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1" r:id="rId20"/>
    <p:sldId id="280" r:id="rId21"/>
    <p:sldId id="274" r:id="rId22"/>
    <p:sldId id="275" r:id="rId23"/>
    <p:sldId id="277" r:id="rId24"/>
    <p:sldId id="282" r:id="rId25"/>
    <p:sldId id="283" r:id="rId26"/>
    <p:sldId id="285" r:id="rId27"/>
    <p:sldId id="284" r:id="rId28"/>
    <p:sldId id="265" r:id="rId29"/>
    <p:sldId id="267" r:id="rId30"/>
    <p:sldId id="290" r:id="rId31"/>
    <p:sldId id="291" r:id="rId32"/>
    <p:sldId id="292" r:id="rId33"/>
    <p:sldId id="393" r:id="rId34"/>
    <p:sldId id="394" r:id="rId35"/>
    <p:sldId id="289"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46" autoAdjust="0"/>
    <p:restoredTop sz="94684" autoAdjust="0"/>
  </p:normalViewPr>
  <p:slideViewPr>
    <p:cSldViewPr snapToGrid="0">
      <p:cViewPr varScale="1">
        <p:scale>
          <a:sx n="131" d="100"/>
          <a:sy n="131" d="100"/>
        </p:scale>
        <p:origin x="21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16/01/2024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70362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46003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png"/><Relationship Id="rId2" Type="http://schemas.openxmlformats.org/officeDocument/2006/relationships/hyperlink" Target="https://discord.gg/9HyPTfM" TargetMode="External"/><Relationship Id="rId1" Type="http://schemas.openxmlformats.org/officeDocument/2006/relationships/slideLayout" Target="../slideLayouts/slideLayout1.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it-IT" dirty="0"/>
          </a:p>
        </p:txBody>
      </p:sp>
      <p:sp>
        <p:nvSpPr>
          <p:cNvPr id="3" name="Segnaposto contenuto 2"/>
          <p:cNvSpPr txBox="1">
            <a:spLocks/>
          </p:cNvSpPr>
          <p:nvPr/>
        </p:nvSpPr>
        <p:spPr>
          <a:xfrm>
            <a:off x="428172" y="1361166"/>
            <a:ext cx="11368314" cy="5420633"/>
          </a:xfrm>
          <a:prstGeom prst="rect">
            <a:avLst/>
          </a:prstGeom>
        </p:spPr>
        <p:txBody>
          <a:bodyP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Chronic diseases</a:t>
            </a:r>
            <a:r>
              <a:rPr lang="en-US" sz="2200" dirty="0"/>
              <a:t>: </a:t>
            </a:r>
          </a:p>
          <a:p>
            <a:pPr lvl="1"/>
            <a:r>
              <a:rPr lang="en-GB" sz="1800" dirty="0"/>
              <a:t>Conditions that last 1 year or more and require ongoing medical attention or limit daily activities</a:t>
            </a:r>
          </a:p>
          <a:p>
            <a:pPr lvl="1"/>
            <a:r>
              <a:rPr lang="en-GB" sz="1800" dirty="0"/>
              <a:t>About </a:t>
            </a:r>
            <a:r>
              <a:rPr lang="en-US" sz="1800" dirty="0"/>
              <a:t>70-80% of the entire healthcare expenditure</a:t>
            </a:r>
          </a:p>
          <a:p>
            <a:r>
              <a:rPr lang="en-US" sz="2200" b="1" dirty="0"/>
              <a:t>Telemonitoring</a:t>
            </a:r>
            <a:r>
              <a:rPr lang="en-US" sz="2200" dirty="0"/>
              <a:t>: patient’s data collected by sensors are transmitted to the doctor that review the data</a:t>
            </a:r>
          </a:p>
          <a:p>
            <a:r>
              <a:rPr lang="en-US" sz="2200" b="1" dirty="0"/>
              <a:t>Telemedicine</a:t>
            </a:r>
            <a:r>
              <a:rPr lang="en-US" sz="2200" dirty="0"/>
              <a:t>: if necessary, the doctor makes decisions regarding the patient’s health state and provides feedback to the patient </a:t>
            </a:r>
          </a:p>
          <a:p>
            <a:r>
              <a:rPr lang="en-GB" sz="2200" dirty="0"/>
              <a:t>Affordable, clinical-grade sensing for home use are required</a:t>
            </a:r>
          </a:p>
          <a:p>
            <a:r>
              <a:rPr lang="it-IT" sz="2200" dirty="0" err="1"/>
              <a:t>Telemonitoring</a:t>
            </a:r>
            <a:r>
              <a:rPr lang="it-IT" sz="2200" dirty="0"/>
              <a:t> and telemedicine can </a:t>
            </a:r>
            <a:r>
              <a:rPr lang="en-US" sz="2200" dirty="0"/>
              <a:t>greatly improve chronic disease management</a:t>
            </a:r>
          </a:p>
          <a:p>
            <a:pPr lvl="1"/>
            <a:r>
              <a:rPr lang="en-GB" dirty="0"/>
              <a:t>Reduce visits and their duration </a:t>
            </a:r>
          </a:p>
          <a:p>
            <a:pPr lvl="1"/>
            <a:r>
              <a:rPr lang="en-GB" dirty="0"/>
              <a:t>Early detection and reaction to adverse health events</a:t>
            </a:r>
          </a:p>
          <a:p>
            <a:pPr lvl="1"/>
            <a:r>
              <a:rPr lang="en-GB" dirty="0"/>
              <a:t>Notify caregivers about health changes that may go unreported or unnoticed by the patient but that may represent early warning signs of an impending health event</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167902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a:t>
            </a:r>
          </a:p>
          <a:p>
            <a:pPr>
              <a:lnSpc>
                <a:spcPct val="150000"/>
              </a:lnSpc>
            </a:pPr>
            <a:r>
              <a:rPr lang="en-GB" dirty="0"/>
              <a:t>Extra</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227162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29347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17799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26</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a:t>
            </a:r>
            <a:r>
              <a:rPr lang="it-IT" b="1" dirty="0" err="1">
                <a:solidFill>
                  <a:schemeClr val="tx1"/>
                </a:solidFill>
                <a:latin typeface="Palatino Linotype" panose="02040502050505030304" pitchFamily="18" charset="0"/>
              </a:rPr>
              <a:t>wearable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IoT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systems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the </a:t>
            </a:r>
            <a:r>
              <a:rPr lang="it-IT" b="1" dirty="0" err="1">
                <a:solidFill>
                  <a:schemeClr val="tx1"/>
                </a:solidFill>
                <a:latin typeface="Palatino Linotype" panose="02040502050505030304" pitchFamily="18" charset="0"/>
              </a:rPr>
              <a:t>lowest</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a:t>
            </a:r>
            <a:r>
              <a:rPr lang="en-GB" dirty="0" err="1"/>
              <a:t>criptography</a:t>
            </a:r>
            <a:endParaRPr lang="en-GB" dirty="0"/>
          </a:p>
          <a:p>
            <a:pPr lvl="1"/>
            <a:r>
              <a:rPr lang="en-GB" dirty="0"/>
              <a:t>Authentication protocols</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42757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93759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29</a:t>
            </a:fld>
            <a:endParaRPr lang="en-GB"/>
          </a:p>
        </p:txBody>
      </p:sp>
    </p:spTree>
    <p:extLst>
      <p:ext uri="{BB962C8B-B14F-4D97-AF65-F5344CB8AC3E}">
        <p14:creationId xmlns:p14="http://schemas.microsoft.com/office/powerpoint/2010/main" val="304774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machine learning; Bayesian methods; signal processing; decision support systems; wearable sensors; digital health and therapeutics; telemedicine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33</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20000"/>
          </a:bodyPr>
          <a:lstStyle/>
          <a:p>
            <a:r>
              <a:rPr lang="en-IT" dirty="0"/>
              <a:t>These are the target you can choose from (see the moodle 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a:t>
            </a:r>
          </a:p>
          <a:p>
            <a:pPr lvl="1"/>
            <a:r>
              <a:rPr lang="en-GB" b="1" u="sng" dirty="0"/>
              <a:t>SDG 3: Target 3.4 </a:t>
            </a:r>
            <a:r>
              <a:rPr lang="en-GB" dirty="0"/>
              <a:t>(By 2030, reduce by one third premature mortality from non-communicable diseases through prevention and treatment and promote mental health and well-being).</a:t>
            </a:r>
          </a:p>
          <a:p>
            <a:pPr lvl="1"/>
            <a:r>
              <a:rPr lang="en-GB" b="1" u="sng" dirty="0"/>
              <a:t>SDG 3: Target 3.5</a:t>
            </a:r>
            <a:r>
              <a:rPr lang="en-GB" dirty="0"/>
              <a:t> (Strengthen the prevention and treatment of substance abuse, including narcotic drug abuse and harmful use of alcohol).</a:t>
            </a:r>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a:t>
            </a:r>
          </a:p>
          <a:p>
            <a:pPr lvl="1"/>
            <a:r>
              <a:rPr lang="en-GB" b="1" u="sng" dirty="0"/>
              <a:t>SDG 8: Target 8.9 </a:t>
            </a:r>
            <a:r>
              <a:rPr lang="en-GB" dirty="0"/>
              <a:t>(By 2030, devise and implement policies to promote sustainable tourism that creates jobs and promotes local culture and products).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Tutoring activities</a:t>
            </a:r>
            <a:endParaRPr lang="en-GB" dirty="0"/>
          </a:p>
        </p:txBody>
      </p:sp>
      <p:sp>
        <p:nvSpPr>
          <p:cNvPr id="3" name="Segnaposto contenuto 2"/>
          <p:cNvSpPr>
            <a:spLocks noGrp="1"/>
          </p:cNvSpPr>
          <p:nvPr>
            <p:ph idx="1"/>
          </p:nvPr>
        </p:nvSpPr>
        <p:spPr>
          <a:xfrm>
            <a:off x="428171" y="1361166"/>
            <a:ext cx="11368313" cy="618539"/>
          </a:xfrm>
        </p:spPr>
        <p:txBody>
          <a:bodyPr>
            <a:normAutofit fontScale="92500"/>
          </a:bodyPr>
          <a:lstStyle/>
          <a:p>
            <a:r>
              <a:rPr lang="en-US" dirty="0"/>
              <a:t>Need help? They are here to cover your back with answers and extra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35</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9" name="Table 8">
            <a:extLst>
              <a:ext uri="{FF2B5EF4-FFF2-40B4-BE49-F238E27FC236}">
                <a16:creationId xmlns:a16="http://schemas.microsoft.com/office/drawing/2014/main" id="{6708EC83-C658-2840-A4FB-E0A733AF1198}"/>
              </a:ext>
            </a:extLst>
          </p:cNvPr>
          <p:cNvGraphicFramePr>
            <a:graphicFrameLocks noGrp="1"/>
          </p:cNvGraphicFramePr>
          <p:nvPr>
            <p:extLst>
              <p:ext uri="{D42A27DB-BD31-4B8C-83A1-F6EECF244321}">
                <p14:modId xmlns:p14="http://schemas.microsoft.com/office/powerpoint/2010/main" val="3436304671"/>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a:effectLst/>
                          <a:latin typeface="Palatino Linotype" panose="02040502050505030304" pitchFamily="18" charset="0"/>
                        </a:rPr>
                        <a:t>3/8/24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a:effectLst/>
                          <a:latin typeface="Palatino Linotype" panose="02040502050505030304" pitchFamily="18" charset="0"/>
                        </a:rPr>
                        <a:t>3/15/24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Ae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a:effectLst/>
                          <a:latin typeface="Palatino Linotype" panose="02040502050505030304" pitchFamily="18" charset="0"/>
                        </a:rPr>
                        <a:t>3/22/24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a:effectLst/>
                          <a:latin typeface="Palatino Linotype" panose="02040502050505030304" pitchFamily="18" charset="0"/>
                        </a:rPr>
                        <a:t>4/12/24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a:effectLst/>
                          <a:latin typeface="Palatino Linotype" panose="02040502050505030304" pitchFamily="18" charset="0"/>
                        </a:rPr>
                        <a:t>4/19/24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a:effectLst/>
                          <a:latin typeface="Palatino Linotype" panose="02040502050505030304" pitchFamily="18" charset="0"/>
                        </a:rPr>
                        <a:t>5/3/24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a:effectLst/>
                          <a:latin typeface="Palatino Linotype" panose="02040502050505030304" pitchFamily="18" charset="0"/>
                        </a:rPr>
                        <a:t>5/10/24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a:effectLst/>
                          <a:latin typeface="Palatino Linotype" panose="02040502050505030304" pitchFamily="18" charset="0"/>
                        </a:rPr>
                        <a:t>5/17/24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a:effectLst/>
                          <a:latin typeface="Palatino Linotype" panose="02040502050505030304" pitchFamily="18" charset="0"/>
                        </a:rPr>
                        <a:t>5/23/24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Ae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a:effectLst/>
                          <a:latin typeface="Palatino Linotype" panose="02040502050505030304" pitchFamily="18" charset="0"/>
                        </a:rPr>
                        <a:t>5/28/24</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
        <p:nvSpPr>
          <p:cNvPr id="10" name="Rectangle 9">
            <a:extLst>
              <a:ext uri="{FF2B5EF4-FFF2-40B4-BE49-F238E27FC236}">
                <a16:creationId xmlns:a16="http://schemas.microsoft.com/office/drawing/2014/main" id="{4E7D4549-1278-F561-6F52-3ED2B7CE9299}"/>
              </a:ext>
            </a:extLst>
          </p:cNvPr>
          <p:cNvSpPr/>
          <p:nvPr/>
        </p:nvSpPr>
        <p:spPr>
          <a:xfrm rot="19602088">
            <a:off x="6407476" y="3825525"/>
            <a:ext cx="5035495"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Palatino Linotype" panose="02040502050505030304" pitchFamily="18" charset="0"/>
              </a:rPr>
              <a:t>To be confirmed</a:t>
            </a:r>
            <a:endParaRPr lang="en-IT" sz="2400" b="1" dirty="0">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3733545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hlinkClick r:id="rId2">
                  <a:extLst>
                    <a:ext uri="{A12FA001-AC4F-418D-AE19-62706E023703}">
                      <ahyp:hlinkClr xmlns:ahyp="http://schemas.microsoft.com/office/drawing/2018/hyperlinkcolor" val="tx"/>
                    </a:ext>
                  </a:extLst>
                </a:hlinkClick>
              </a:rPr>
              <a:t>https://discord.gg/9HyPTfM</a:t>
            </a:r>
            <a:r>
              <a:rPr lang="en-US" b="1" dirty="0">
                <a:solidFill>
                  <a:srgbClr val="C00000"/>
                </a:solidFill>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36</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0009" y="2272850"/>
            <a:ext cx="457200" cy="457200"/>
          </a:xfrm>
          <a:prstGeom prst="rect">
            <a:avLst/>
          </a:prstGeom>
        </p:spPr>
      </p:pic>
      <p:pic>
        <p:nvPicPr>
          <p:cNvPr id="5" name="Picture 4">
            <a:extLst>
              <a:ext uri="{FF2B5EF4-FFF2-40B4-BE49-F238E27FC236}">
                <a16:creationId xmlns:a16="http://schemas.microsoft.com/office/drawing/2014/main" id="{D26072C6-48BD-C457-D038-5011AE172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4642" y="3607886"/>
            <a:ext cx="2209800" cy="2209800"/>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3384</Words>
  <Application>Microsoft Macintosh PowerPoint</Application>
  <PresentationFormat>Widescreen</PresentationFormat>
  <Paragraphs>470</Paragraphs>
  <Slides>36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Courier New</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Course program</vt:lpstr>
      <vt:lpstr>Course program</vt:lpstr>
      <vt:lpstr>The exam</vt:lpstr>
      <vt:lpstr>Project: What’s the spirit here</vt:lpstr>
      <vt:lpstr>Project structure</vt:lpstr>
      <vt:lpstr>Grading</vt:lpstr>
      <vt:lpstr>Choose your target</vt:lpstr>
      <vt:lpstr>Choose your target</vt:lpstr>
      <vt:lpstr>Tutoring activities</vt:lpstr>
      <vt:lpstr>Discord server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240</cp:revision>
  <dcterms:created xsi:type="dcterms:W3CDTF">2021-07-19T09:08:13Z</dcterms:created>
  <dcterms:modified xsi:type="dcterms:W3CDTF">2024-01-16T13:36:22Z</dcterms:modified>
</cp:coreProperties>
</file>